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660"/>
  </p:normalViewPr>
  <p:slideViewPr>
    <p:cSldViewPr>
      <p:cViewPr>
        <p:scale>
          <a:sx n="60" d="100"/>
          <a:sy n="60" d="100"/>
        </p:scale>
        <p:origin x="-1362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AC33-A2EC-4995-A0C4-45EB6277A2D8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96D6EA-8F3D-420A-BB45-4952F40121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AC33-A2EC-4995-A0C4-45EB6277A2D8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D6EA-8F3D-420A-BB45-4952F4012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AC33-A2EC-4995-A0C4-45EB6277A2D8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D6EA-8F3D-420A-BB45-4952F4012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AC33-A2EC-4995-A0C4-45EB6277A2D8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D6EA-8F3D-420A-BB45-4952F4012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AC33-A2EC-4995-A0C4-45EB6277A2D8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D6EA-8F3D-420A-BB45-4952F4012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AC33-A2EC-4995-A0C4-45EB6277A2D8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D6EA-8F3D-420A-BB45-4952F40121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AC33-A2EC-4995-A0C4-45EB6277A2D8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D6EA-8F3D-420A-BB45-4952F40121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AC33-A2EC-4995-A0C4-45EB6277A2D8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D6EA-8F3D-420A-BB45-4952F4012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AC33-A2EC-4995-A0C4-45EB6277A2D8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D6EA-8F3D-420A-BB45-4952F4012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AC33-A2EC-4995-A0C4-45EB6277A2D8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D6EA-8F3D-420A-BB45-4952F4012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AC33-A2EC-4995-A0C4-45EB6277A2D8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D6EA-8F3D-420A-BB45-4952F4012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2EBBAC33-A2EC-4995-A0C4-45EB6277A2D8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B96D6EA-8F3D-420A-BB45-4952F40121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48681"/>
            <a:ext cx="8352928" cy="864095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</a:rPr>
              <a:t>ГБОУ ДОД НАО «Ледовый дворец спорта для детей и юношества «ТРУД»</a:t>
            </a:r>
            <a:endParaRPr lang="ru-RU" sz="280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4509120"/>
            <a:ext cx="4895552" cy="1152128"/>
          </a:xfrm>
        </p:spPr>
        <p:txBody>
          <a:bodyPr>
            <a:normAutofit fontScale="77500" lnSpcReduction="20000"/>
          </a:bodyPr>
          <a:lstStyle/>
          <a:p>
            <a:r>
              <a:rPr lang="ru-RU" sz="3800" b="1" dirty="0" smtClean="0">
                <a:latin typeface="Palatino Linotype" pitchFamily="18" charset="0"/>
              </a:rPr>
              <a:t>Хабарова </a:t>
            </a:r>
            <a:r>
              <a:rPr lang="ru-RU" sz="3800" b="1" dirty="0" smtClean="0">
                <a:latin typeface="Palatino Linotype" pitchFamily="18" charset="0"/>
              </a:rPr>
              <a:t>Инна Михайловна</a:t>
            </a:r>
            <a:r>
              <a:rPr lang="ru-RU" b="1" dirty="0" smtClean="0">
                <a:latin typeface="Palatino Linotype" pitchFamily="18" charset="0"/>
              </a:rPr>
              <a:t>, </a:t>
            </a:r>
          </a:p>
          <a:p>
            <a:r>
              <a:rPr lang="ru-RU" b="1" dirty="0" smtClean="0">
                <a:latin typeface="Palatino Linotype" pitchFamily="18" charset="0"/>
              </a:rPr>
              <a:t>педагог дополнительного образования</a:t>
            </a:r>
          </a:p>
          <a:p>
            <a:endParaRPr lang="ru-RU" b="1" dirty="0" smtClean="0">
              <a:latin typeface="Palatino Linotype" pitchFamily="18" charset="0"/>
            </a:endParaRPr>
          </a:p>
          <a:p>
            <a:endParaRPr lang="ru-RU" b="1" dirty="0" smtClean="0">
              <a:latin typeface="Palatino Linotyp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412776"/>
            <a:ext cx="7128792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ЧЕРЛИДИНГ –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современно,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 доступно, 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актуально!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\\Kuzmin\общая папка\Тренеры\Хабарова И.М\LSY_50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56992"/>
            <a:ext cx="2592288" cy="2592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907704" y="6028874"/>
            <a:ext cx="4895552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b="1" dirty="0" smtClean="0">
              <a:latin typeface="Palatino Linotype" pitchFamily="18" charset="0"/>
            </a:endParaRPr>
          </a:p>
          <a:p>
            <a:pPr algn="ctr"/>
            <a:r>
              <a:rPr lang="ru-RU" dirty="0" smtClean="0">
                <a:latin typeface="Palatino Linotype" pitchFamily="18" charset="0"/>
              </a:rPr>
              <a:t>г. Нарьян-Мар</a:t>
            </a:r>
          </a:p>
          <a:p>
            <a:pPr algn="ctr"/>
            <a:r>
              <a:rPr lang="ru-RU" dirty="0" smtClean="0">
                <a:latin typeface="Palatino Linotype" pitchFamily="18" charset="0"/>
              </a:rPr>
              <a:t>2015 год</a:t>
            </a:r>
            <a:endParaRPr lang="ru-RU" dirty="0">
              <a:latin typeface="Palatino Linotyp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\\Kuzmin\общая папка\Тренеры\Хабарова И.М\IMG_4044.JPG"/>
          <p:cNvPicPr>
            <a:picLocks noChangeAspect="1" noChangeArrowheads="1"/>
          </p:cNvPicPr>
          <p:nvPr/>
        </p:nvPicPr>
        <p:blipFill>
          <a:blip r:embed="rId3" cstate="print"/>
          <a:srcRect l="10782" t="28060"/>
          <a:stretch>
            <a:fillRect/>
          </a:stretch>
        </p:blipFill>
        <p:spPr bwMode="auto">
          <a:xfrm>
            <a:off x="4427984" y="4197424"/>
            <a:ext cx="4464496" cy="23999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218" name="Picture 2" descr="\\Kuzmin\общая папка\Тренеры\Хабарова И.М\IMG_4021.JPG"/>
          <p:cNvPicPr>
            <a:picLocks noChangeAspect="1" noChangeArrowheads="1"/>
          </p:cNvPicPr>
          <p:nvPr/>
        </p:nvPicPr>
        <p:blipFill>
          <a:blip r:embed="rId4" cstate="print"/>
          <a:srcRect t="24003"/>
          <a:stretch>
            <a:fillRect/>
          </a:stretch>
        </p:blipFill>
        <p:spPr bwMode="auto">
          <a:xfrm>
            <a:off x="323528" y="260648"/>
            <a:ext cx="4499992" cy="22799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Palatino Linotype" pitchFamily="18" charset="0"/>
              </a:rPr>
              <a:t/>
            </a:r>
            <a:br>
              <a:rPr lang="ru-RU" sz="3200" dirty="0" smtClean="0">
                <a:latin typeface="Palatino Linotype" pitchFamily="18" charset="0"/>
              </a:rPr>
            </a:br>
            <a:endParaRPr lang="ru-RU" sz="3200" dirty="0">
              <a:latin typeface="Palatino Linotyp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79512" y="3417912"/>
            <a:ext cx="4038600" cy="2819400"/>
          </a:xfrm>
        </p:spPr>
        <p:txBody>
          <a:bodyPr>
            <a:noAutofit/>
          </a:bodyPr>
          <a:lstStyle/>
          <a:p>
            <a:r>
              <a:rPr lang="ru-RU" sz="2200" dirty="0" smtClean="0">
                <a:latin typeface="Palatino Linotype" pitchFamily="18" charset="0"/>
              </a:rPr>
              <a:t>Занятия </a:t>
            </a:r>
            <a:r>
              <a:rPr lang="ru-RU" sz="2200" dirty="0" err="1" smtClean="0">
                <a:latin typeface="Palatino Linotype" pitchFamily="18" charset="0"/>
              </a:rPr>
              <a:t>черлидингом</a:t>
            </a:r>
            <a:r>
              <a:rPr lang="ru-RU" sz="2200" dirty="0" smtClean="0">
                <a:latin typeface="Palatino Linotype" pitchFamily="18" charset="0"/>
              </a:rPr>
              <a:t> способны отвлечь от негативных эмоций и настроить на положительный результат, повысить жизненный тонус, </a:t>
            </a:r>
            <a:r>
              <a:rPr lang="ru-RU" sz="2200" dirty="0" err="1" smtClean="0">
                <a:latin typeface="Palatino Linotype" pitchFamily="18" charset="0"/>
              </a:rPr>
              <a:t>самореализоваться</a:t>
            </a:r>
            <a:r>
              <a:rPr lang="ru-RU" sz="2200" dirty="0" smtClean="0">
                <a:latin typeface="Palatino Linotype" pitchFamily="18" charset="0"/>
              </a:rPr>
              <a:t> и </a:t>
            </a:r>
            <a:r>
              <a:rPr lang="ru-RU" sz="2200" u="sng" dirty="0" smtClean="0">
                <a:latin typeface="Palatino Linotype" pitchFamily="18" charset="0"/>
              </a:rPr>
              <a:t>быть успешным!</a:t>
            </a:r>
            <a:endParaRPr lang="ru-RU" sz="2200" u="sng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5105400" y="1412776"/>
            <a:ext cx="4038600" cy="1944216"/>
          </a:xfrm>
        </p:spPr>
        <p:txBody>
          <a:bodyPr>
            <a:normAutofit/>
          </a:bodyPr>
          <a:lstStyle/>
          <a:p>
            <a:r>
              <a:rPr lang="ru-RU" sz="2200" u="sng" dirty="0" smtClean="0">
                <a:latin typeface="Palatino Linotype" pitchFamily="18" charset="0"/>
              </a:rPr>
              <a:t>Успех</a:t>
            </a:r>
            <a:r>
              <a:rPr lang="ru-RU" sz="2200" dirty="0" smtClean="0">
                <a:latin typeface="Palatino Linotype" pitchFamily="18" charset="0"/>
              </a:rPr>
              <a:t> – важная составляющая счастья, к которому стремится каждый из нас!</a:t>
            </a:r>
            <a:endParaRPr lang="ru-RU" sz="2200" dirty="0">
              <a:latin typeface="Palatino Linotyp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5242">
        <p14:flip dir="r"/>
        <p:sndAc>
          <p:stSnd>
            <p:snd r:embed="rId2" name="chimes.wav"/>
          </p:stSnd>
        </p:sndAc>
      </p:transition>
    </mc:Choice>
    <mc:Fallback>
      <p:transition spd="slow" advTm="15242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>
                <a:latin typeface="Palatino Linotype" pitchFamily="18" charset="0"/>
              </a:rPr>
              <a:t>Спасибо за внимание!</a:t>
            </a:r>
            <a:endParaRPr lang="ru-RU" sz="5400" dirty="0">
              <a:latin typeface="Palatino Linotype" pitchFamily="18" charset="0"/>
            </a:endParaRPr>
          </a:p>
        </p:txBody>
      </p:sp>
      <p:pic>
        <p:nvPicPr>
          <p:cNvPr id="6" name="Содержимое 5" descr="Сток фото Pixmac"/>
          <p:cNvPicPr>
            <a:picLocks noGrp="1"/>
          </p:cNvPicPr>
          <p:nvPr>
            <p:ph sz="quarter" idx="1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636912"/>
            <a:ext cx="1440160" cy="238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Сток фото Pixmac"/>
          <p:cNvPicPr>
            <a:picLocks noGrp="1"/>
          </p:cNvPicPr>
          <p:nvPr>
            <p:ph sz="quarter" idx="1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916832"/>
            <a:ext cx="1486300" cy="267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Сток фото Pixmac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4077072"/>
            <a:ext cx="1296144" cy="1798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Сток фото Pixmac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2852936"/>
            <a:ext cx="1572993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Сток фото Pixmac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1988840"/>
            <a:ext cx="1705827" cy="2588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Сток фото Pixmac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6016" y="4077072"/>
            <a:ext cx="122413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Сток фото Pixmac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07904" y="4869160"/>
            <a:ext cx="1284962" cy="1870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3010">
        <p14:flythrough/>
        <p:sndAc>
          <p:stSnd>
            <p:snd r:embed="rId2" name="applause.wav"/>
          </p:stSnd>
        </p:sndAc>
      </p:transition>
    </mc:Choice>
    <mc:Fallback>
      <p:transition spd="slow" advTm="3010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327024"/>
          </a:xfrm>
        </p:spPr>
        <p:txBody>
          <a:bodyPr>
            <a:noAutofit/>
          </a:bodyPr>
          <a:lstStyle/>
          <a:p>
            <a:r>
              <a:rPr lang="ru-RU" sz="240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</a:rPr>
              <a:t>Значение слова </a:t>
            </a:r>
            <a:r>
              <a:rPr lang="ru-RU" sz="24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</a:rPr>
              <a:t>черлидинг</a:t>
            </a:r>
            <a:r>
              <a:rPr lang="ru-RU" sz="240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</a:rPr>
              <a:t>:</a:t>
            </a:r>
            <a:br>
              <a:rPr lang="ru-RU" sz="240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</a:rPr>
            </a:br>
            <a:r>
              <a:rPr lang="ru-RU" sz="240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</a:rPr>
              <a:t>«</a:t>
            </a:r>
            <a:r>
              <a:rPr lang="en-US" sz="240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</a:rPr>
              <a:t>cheer</a:t>
            </a:r>
            <a:r>
              <a:rPr lang="ru-RU" sz="240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</a:rPr>
              <a:t>»</a:t>
            </a:r>
            <a:r>
              <a:rPr lang="en-US" sz="240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</a:rPr>
              <a:t> –</a:t>
            </a:r>
            <a:r>
              <a:rPr lang="ru-RU" sz="240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</a:rPr>
              <a:t> это одобрительное призывное восклицание</a:t>
            </a:r>
            <a:br>
              <a:rPr lang="ru-RU" sz="240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</a:rPr>
            </a:br>
            <a:r>
              <a:rPr lang="ru-RU" sz="240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</a:rPr>
              <a:t>«</a:t>
            </a:r>
            <a:r>
              <a:rPr lang="en-US" sz="240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</a:rPr>
              <a:t>lead</a:t>
            </a:r>
            <a:r>
              <a:rPr lang="ru-RU" sz="240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</a:rPr>
              <a:t>»</a:t>
            </a:r>
            <a:r>
              <a:rPr lang="en-US" sz="240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</a:rPr>
              <a:t> -</a:t>
            </a:r>
            <a:r>
              <a:rPr lang="ru-RU" sz="240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</a:rPr>
              <a:t> вести, управлять</a:t>
            </a:r>
            <a:endParaRPr lang="ru-RU" sz="240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pic>
        <p:nvPicPr>
          <p:cNvPr id="1026" name="Picture 2" descr="\\Kuzmin\общая папка\Тренеры\Хабарова И.М\20150213_22240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0716803">
            <a:off x="442739" y="2311718"/>
            <a:ext cx="3337256" cy="25029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7" name="Picture 3" descr="\\Kuzmin\общая папка\Тренеры\Хабарова И.М\IMG_4056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1540181">
            <a:off x="4989032" y="1893745"/>
            <a:ext cx="3794327" cy="25295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8" name="Picture 4" descr="\\Kuzmin\общая папка\Тренеры\Хабарова И.М\IMG_40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4000504"/>
            <a:ext cx="3773530" cy="25156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 advTm="6209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\\Kuzmin\общая папка\Тренеры\Хабарова И.М\20150307_1339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3929066"/>
            <a:ext cx="3600400" cy="2700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978080" cy="2006117"/>
          </a:xfrm>
        </p:spPr>
        <p:txBody>
          <a:bodyPr>
            <a:noAutofit/>
          </a:bodyPr>
          <a:lstStyle/>
          <a:p>
            <a:pPr algn="just"/>
            <a:r>
              <a:rPr lang="ru-RU" sz="24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</a:rPr>
              <a:t>Черлидинг</a:t>
            </a:r>
            <a:r>
              <a:rPr lang="ru-RU" sz="240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</a:rPr>
              <a:t> -</a:t>
            </a:r>
            <a:r>
              <a:rPr lang="ru-RU" sz="2400" dirty="0" smtClean="0">
                <a:latin typeface="Palatino Linotype" pitchFamily="18" charset="0"/>
              </a:rPr>
              <a:t> </a:t>
            </a:r>
            <a:r>
              <a:rPr lang="ru-RU" sz="240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</a:rPr>
              <a:t>это вид спорта который сочетает в себе элементы шоу и зрелищных видов спорта (спортивные танцы, гимнастика, акробатика), выстроенных в программу по определенным правилам.</a:t>
            </a:r>
            <a:endParaRPr lang="ru-RU" sz="240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pic>
        <p:nvPicPr>
          <p:cNvPr id="2050" name="Picture 2" descr="\\Kuzmin\общая папка\Тренеры\Хабарова И.М\20150307_13353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258870"/>
            <a:ext cx="3384376" cy="25382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\\Kuzmin\общая папка\Тренеры\Хабарова И.М\20150307_133758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9828" y="2083125"/>
            <a:ext cx="3234660" cy="24259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8159"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\\Kuzmin\общая папка\Тренеры\Хабарова И.М\IMG_4018.JPG"/>
          <p:cNvPicPr>
            <a:picLocks noChangeAspect="1" noChangeArrowheads="1"/>
          </p:cNvPicPr>
          <p:nvPr/>
        </p:nvPicPr>
        <p:blipFill>
          <a:blip r:embed="rId3" cstate="print"/>
          <a:srcRect l="24302" t="19629" r="14007" b="10269"/>
          <a:stretch>
            <a:fillRect/>
          </a:stretch>
        </p:blipFill>
        <p:spPr bwMode="auto">
          <a:xfrm>
            <a:off x="5004048" y="3933056"/>
            <a:ext cx="3554254" cy="2692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5486"/>
            <a:ext cx="8229600" cy="85725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</a:rPr>
              <a:t>Содержание программы </a:t>
            </a:r>
            <a:endParaRPr lang="ru-RU" sz="280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1412776"/>
            <a:ext cx="4038600" cy="266429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b="1" u="sng" dirty="0" smtClean="0">
                <a:latin typeface="Palatino Linotype" pitchFamily="18" charset="0"/>
              </a:rPr>
              <a:t>Цель: 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Palatino Linotype" pitchFamily="18" charset="0"/>
              </a:rPr>
              <a:t>содействовать </a:t>
            </a:r>
            <a:r>
              <a:rPr lang="ru-RU" sz="2400" dirty="0" smtClean="0">
                <a:latin typeface="Palatino Linotype" pitchFamily="18" charset="0"/>
              </a:rPr>
              <a:t>физическому развитию и укреплению здоровья учащихся 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4648200" y="1412776"/>
            <a:ext cx="4038600" cy="367240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b="1" u="sng" dirty="0" smtClean="0">
                <a:latin typeface="Palatino Linotype" pitchFamily="18" charset="0"/>
              </a:rPr>
              <a:t>Актуальность программы: </a:t>
            </a:r>
            <a:endParaRPr lang="ru-RU" sz="2400" b="1" u="sng" dirty="0" smtClean="0">
              <a:latin typeface="Palatino Linotype" pitchFamily="18" charset="0"/>
            </a:endParaRPr>
          </a:p>
          <a:p>
            <a:r>
              <a:rPr lang="ru-RU" sz="2400" dirty="0" smtClean="0">
                <a:latin typeface="Palatino Linotype" pitchFamily="18" charset="0"/>
              </a:rPr>
              <a:t>возрождение </a:t>
            </a:r>
            <a:r>
              <a:rPr lang="ru-RU" sz="2400" dirty="0" smtClean="0">
                <a:latin typeface="Palatino Linotype" pitchFamily="18" charset="0"/>
              </a:rPr>
              <a:t>массового спорта -важнейшего фактора пропаганды здорового образа жизни</a:t>
            </a:r>
            <a:endParaRPr lang="ru-RU" sz="2400" dirty="0"/>
          </a:p>
        </p:txBody>
      </p:sp>
      <p:pic>
        <p:nvPicPr>
          <p:cNvPr id="3074" name="Picture 2" descr="\\Kuzmin\общая папка\Тренеры\Хабарова И.М\DSC000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5527" y="3645024"/>
            <a:ext cx="4040449" cy="2272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0218">
        <p14:reveal/>
        <p:sndAc>
          <p:stSnd>
            <p:snd r:embed="rId2" name="chimes.wav"/>
          </p:stSnd>
        </p:sndAc>
      </p:transition>
    </mc:Choice>
    <mc:Fallback>
      <p:transition spd="slow" advTm="10218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\\Kuzmin\общая папка\Тренеры\Хабарова И.М\DSC_02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0600" y="-27384"/>
            <a:ext cx="3131840" cy="20743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\\Kuzmin\общая папка\Тренеры\Хабарова И.М\20150215_161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-59281"/>
            <a:ext cx="2808311" cy="21062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988840"/>
            <a:ext cx="8229600" cy="57606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</a:rPr>
              <a:t>Задачи программы и пути реализации:</a:t>
            </a:r>
            <a:endParaRPr lang="ru-RU" sz="280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5496" y="2564904"/>
            <a:ext cx="4392488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200" b="1" u="sng" dirty="0" smtClean="0">
                <a:latin typeface="Palatino Linotype" pitchFamily="18" charset="0"/>
              </a:rPr>
              <a:t>Задачи первого года: </a:t>
            </a:r>
          </a:p>
          <a:p>
            <a:r>
              <a:rPr lang="ru-RU" sz="2200" dirty="0" smtClean="0">
                <a:latin typeface="Palatino Linotype" pitchFamily="18" charset="0"/>
              </a:rPr>
              <a:t>Ознакомить с техникой безопасности  на занятиях по </a:t>
            </a:r>
            <a:r>
              <a:rPr lang="ru-RU" sz="2200" dirty="0" err="1" smtClean="0">
                <a:latin typeface="Palatino Linotype" pitchFamily="18" charset="0"/>
              </a:rPr>
              <a:t>черлидингу</a:t>
            </a:r>
            <a:endParaRPr lang="ru-RU" sz="2200" dirty="0" smtClean="0">
              <a:latin typeface="Palatino Linotype" pitchFamily="18" charset="0"/>
            </a:endParaRPr>
          </a:p>
          <a:p>
            <a:r>
              <a:rPr lang="ru-RU" sz="2200" dirty="0" smtClean="0">
                <a:latin typeface="Palatino Linotype" pitchFamily="18" charset="0"/>
              </a:rPr>
              <a:t>Научить базовым элементам</a:t>
            </a:r>
          </a:p>
          <a:p>
            <a:r>
              <a:rPr lang="ru-RU" sz="2200" dirty="0" smtClean="0">
                <a:latin typeface="Palatino Linotype" pitchFamily="18" charset="0"/>
              </a:rPr>
              <a:t>Создать команду </a:t>
            </a:r>
          </a:p>
          <a:p>
            <a:pPr>
              <a:buNone/>
            </a:pPr>
            <a:r>
              <a:rPr lang="ru-RU" sz="2200" dirty="0" smtClean="0">
                <a:latin typeface="Palatino Linotype" pitchFamily="18" charset="0"/>
              </a:rPr>
              <a:t>	(воспитать командный </a:t>
            </a:r>
          </a:p>
          <a:p>
            <a:pPr>
              <a:buNone/>
            </a:pPr>
            <a:r>
              <a:rPr lang="ru-RU" sz="2200" dirty="0" smtClean="0">
                <a:latin typeface="Palatino Linotype" pitchFamily="18" charset="0"/>
              </a:rPr>
              <a:t>	дух)</a:t>
            </a:r>
            <a:endParaRPr lang="ru-RU" sz="22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4189012" y="2564904"/>
            <a:ext cx="4853636" cy="4525963"/>
          </a:xfrm>
        </p:spPr>
        <p:txBody>
          <a:bodyPr>
            <a:noAutofit/>
          </a:bodyPr>
          <a:lstStyle/>
          <a:p>
            <a:pPr marL="447675" indent="-3175">
              <a:buNone/>
            </a:pPr>
            <a:r>
              <a:rPr lang="ru-RU" sz="2200" b="1" u="sng" dirty="0" smtClean="0">
                <a:latin typeface="Palatino Linotype" pitchFamily="18" charset="0"/>
              </a:rPr>
              <a:t>Пути реализации: </a:t>
            </a:r>
          </a:p>
          <a:p>
            <a:pPr marL="787400" indent="-342900"/>
            <a:r>
              <a:rPr lang="ru-RU" sz="2200" dirty="0" smtClean="0">
                <a:latin typeface="Palatino Linotype" pitchFamily="18" charset="0"/>
              </a:rPr>
              <a:t>Регулярные </a:t>
            </a:r>
            <a:r>
              <a:rPr lang="ru-RU" sz="2200" dirty="0">
                <a:latin typeface="Palatino Linotype" pitchFamily="18" charset="0"/>
              </a:rPr>
              <a:t>занятия, обучение технике выполнения базовых упражнений, разучивание танцевальной программы </a:t>
            </a:r>
          </a:p>
          <a:p>
            <a:pPr marL="447675" indent="-3175">
              <a:buNone/>
            </a:pPr>
            <a:endParaRPr lang="ru-RU" sz="1000" b="1" u="sng" dirty="0" smtClean="0">
              <a:latin typeface="Palatino Linotype" pitchFamily="18" charset="0"/>
            </a:endParaRPr>
          </a:p>
          <a:p>
            <a:pPr marL="447675" indent="-3175">
              <a:buNone/>
            </a:pPr>
            <a:r>
              <a:rPr lang="ru-RU" sz="2200" b="1" u="sng" dirty="0" smtClean="0">
                <a:latin typeface="Palatino Linotype" pitchFamily="18" charset="0"/>
              </a:rPr>
              <a:t>Ожидаемый </a:t>
            </a:r>
            <a:r>
              <a:rPr lang="ru-RU" sz="2200" b="1" u="sng" dirty="0" smtClean="0">
                <a:latin typeface="Palatino Linotype" pitchFamily="18" charset="0"/>
              </a:rPr>
              <a:t>результат</a:t>
            </a:r>
            <a:r>
              <a:rPr lang="ru-RU" sz="2200" u="sng" dirty="0" smtClean="0">
                <a:latin typeface="Palatino Linotype" pitchFamily="18" charset="0"/>
              </a:rPr>
              <a:t>: </a:t>
            </a:r>
            <a:endParaRPr lang="ru-RU" sz="2200" u="sng" dirty="0" smtClean="0">
              <a:latin typeface="Palatino Linotype" pitchFamily="18" charset="0"/>
            </a:endParaRPr>
          </a:p>
          <a:p>
            <a:pPr marL="787400" indent="-342900"/>
            <a:r>
              <a:rPr lang="ru-RU" sz="2200" dirty="0" smtClean="0">
                <a:latin typeface="Palatino Linotype" pitchFamily="18" charset="0"/>
              </a:rPr>
              <a:t>знание </a:t>
            </a:r>
            <a:r>
              <a:rPr lang="ru-RU" sz="2200" dirty="0" smtClean="0">
                <a:latin typeface="Palatino Linotype" pitchFamily="18" charset="0"/>
              </a:rPr>
              <a:t>занимающимися основ </a:t>
            </a:r>
            <a:r>
              <a:rPr lang="ru-RU" sz="2200" dirty="0" err="1" smtClean="0">
                <a:latin typeface="Palatino Linotype" pitchFamily="18" charset="0"/>
              </a:rPr>
              <a:t>черлидинга</a:t>
            </a:r>
            <a:r>
              <a:rPr lang="ru-RU" sz="2200" dirty="0" smtClean="0">
                <a:latin typeface="Palatino Linotype" pitchFamily="18" charset="0"/>
              </a:rPr>
              <a:t> (история, базовые элементы), умение работать в </a:t>
            </a:r>
            <a:r>
              <a:rPr lang="ru-RU" sz="2200" dirty="0" smtClean="0">
                <a:latin typeface="Palatino Linotype" pitchFamily="18" charset="0"/>
              </a:rPr>
              <a:t>коллективе</a:t>
            </a:r>
            <a:endParaRPr lang="ru-RU" sz="2200" dirty="0"/>
          </a:p>
        </p:txBody>
      </p:sp>
      <p:pic>
        <p:nvPicPr>
          <p:cNvPr id="10" name="Picture 3" descr="\\Kuzmin\общая папка\Тренеры\Хабарова И.М\20150215_1652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29146"/>
            <a:ext cx="2690408" cy="20178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25350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\\Kuzmin\общая папка\Тренеры\Хабарова И.М\DSC_01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88640"/>
            <a:ext cx="1623084" cy="2450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\\Kuzmin\общая папка\Тренеры\Хабарова И.М\20150215_1620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0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07504" y="2215405"/>
            <a:ext cx="4038600" cy="4525963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ru-RU" sz="2800" u="sng" dirty="0" smtClean="0">
              <a:latin typeface="Palatino Linotype" pitchFamily="18" charset="0"/>
            </a:endParaRPr>
          </a:p>
          <a:p>
            <a:pPr algn="ctr">
              <a:buNone/>
            </a:pPr>
            <a:r>
              <a:rPr lang="ru-RU" sz="2200" u="sng" dirty="0" smtClean="0">
                <a:latin typeface="Palatino Linotype" pitchFamily="18" charset="0"/>
              </a:rPr>
              <a:t>Задачи второго года: </a:t>
            </a:r>
          </a:p>
          <a:p>
            <a:pPr>
              <a:buFont typeface="Wingdings" pitchFamily="2" charset="2"/>
              <a:buChar char="§"/>
            </a:pPr>
            <a:r>
              <a:rPr lang="ru-RU" sz="2200" dirty="0" smtClean="0">
                <a:latin typeface="Palatino Linotype" pitchFamily="18" charset="0"/>
              </a:rPr>
              <a:t>Научить основам программ «Чир» и «</a:t>
            </a:r>
            <a:r>
              <a:rPr lang="ru-RU" sz="2200" dirty="0" err="1" smtClean="0">
                <a:latin typeface="Palatino Linotype" pitchFamily="18" charset="0"/>
              </a:rPr>
              <a:t>Данс</a:t>
            </a:r>
            <a:r>
              <a:rPr lang="ru-RU" sz="2200" dirty="0" smtClean="0">
                <a:latin typeface="Palatino Linotype" pitchFamily="18" charset="0"/>
              </a:rPr>
              <a:t>»</a:t>
            </a:r>
          </a:p>
          <a:p>
            <a:pPr>
              <a:buFont typeface="Wingdings" pitchFamily="2" charset="2"/>
              <a:buChar char="§"/>
            </a:pPr>
            <a:r>
              <a:rPr lang="ru-RU" sz="2200" dirty="0" smtClean="0">
                <a:latin typeface="Palatino Linotype" pitchFamily="18" charset="0"/>
              </a:rPr>
              <a:t>Развить координацию, акробатические навыки. </a:t>
            </a:r>
          </a:p>
          <a:p>
            <a:pPr>
              <a:buFont typeface="Wingdings" pitchFamily="2" charset="2"/>
              <a:buChar char="§"/>
            </a:pPr>
            <a:r>
              <a:rPr lang="ru-RU" sz="2200" dirty="0" smtClean="0">
                <a:latin typeface="Palatino Linotype" pitchFamily="18" charset="0"/>
              </a:rPr>
              <a:t>Воспитать коммуникативные навыки. </a:t>
            </a:r>
            <a:endParaRPr lang="ru-RU" sz="22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4860032" y="2287413"/>
            <a:ext cx="4248472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200" u="sng" dirty="0" smtClean="0">
                <a:latin typeface="Palatino Linotype" pitchFamily="18" charset="0"/>
              </a:rPr>
              <a:t>Пути реализации :</a:t>
            </a:r>
            <a:r>
              <a:rPr lang="ru-RU" sz="2200" dirty="0" smtClean="0">
                <a:latin typeface="Palatino Linotype" pitchFamily="18" charset="0"/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ru-RU" sz="2200" dirty="0" smtClean="0">
                <a:latin typeface="Palatino Linotype" pitchFamily="18" charset="0"/>
              </a:rPr>
              <a:t>регулярные тренировки</a:t>
            </a:r>
          </a:p>
          <a:p>
            <a:pPr>
              <a:buFont typeface="Wingdings" pitchFamily="2" charset="2"/>
              <a:buChar char="§"/>
            </a:pPr>
            <a:r>
              <a:rPr lang="ru-RU" sz="2200" dirty="0" smtClean="0">
                <a:latin typeface="Palatino Linotype" pitchFamily="18" charset="0"/>
              </a:rPr>
              <a:t>тестирование, участие в соревнованиях, массовых мероприятиях</a:t>
            </a:r>
          </a:p>
          <a:p>
            <a:pPr marL="447675" indent="-3175">
              <a:buNone/>
            </a:pPr>
            <a:r>
              <a:rPr lang="ru-RU" sz="2200" dirty="0" smtClean="0">
                <a:latin typeface="Palatino Linotype" pitchFamily="18" charset="0"/>
              </a:rPr>
              <a:t> </a:t>
            </a:r>
            <a:r>
              <a:rPr lang="ru-RU" sz="2200" u="sng" dirty="0" smtClean="0">
                <a:latin typeface="Palatino Linotype" pitchFamily="18" charset="0"/>
              </a:rPr>
              <a:t>Ожидаемый результат: </a:t>
            </a:r>
          </a:p>
          <a:p>
            <a:pPr>
              <a:buFont typeface="Wingdings" pitchFamily="2" charset="2"/>
              <a:buChar char="§"/>
            </a:pPr>
            <a:r>
              <a:rPr lang="ru-RU" sz="2200" dirty="0" smtClean="0">
                <a:latin typeface="Palatino Linotype" pitchFamily="18" charset="0"/>
              </a:rPr>
              <a:t>Уметь различать программы «Чир» и «</a:t>
            </a:r>
            <a:r>
              <a:rPr lang="ru-RU" sz="2200" dirty="0" err="1" smtClean="0">
                <a:latin typeface="Palatino Linotype" pitchFamily="18" charset="0"/>
              </a:rPr>
              <a:t>Данс</a:t>
            </a:r>
            <a:r>
              <a:rPr lang="ru-RU" sz="2200" dirty="0" smtClean="0">
                <a:latin typeface="Palatino Linotype" pitchFamily="18" charset="0"/>
              </a:rPr>
              <a:t>»</a:t>
            </a:r>
          </a:p>
          <a:p>
            <a:pPr>
              <a:buFont typeface="Wingdings" pitchFamily="2" charset="2"/>
              <a:buChar char="§"/>
            </a:pPr>
            <a:r>
              <a:rPr lang="ru-RU" sz="2200" dirty="0" smtClean="0">
                <a:latin typeface="Palatino Linotype" pitchFamily="18" charset="0"/>
              </a:rPr>
              <a:t>Знать технику построения </a:t>
            </a:r>
            <a:r>
              <a:rPr lang="ru-RU" sz="2200" dirty="0" err="1" smtClean="0">
                <a:latin typeface="Palatino Linotype" pitchFamily="18" charset="0"/>
              </a:rPr>
              <a:t>стантов</a:t>
            </a:r>
            <a:r>
              <a:rPr lang="ru-RU" sz="2200" dirty="0" smtClean="0">
                <a:latin typeface="Palatino Linotype" pitchFamily="18" charset="0"/>
              </a:rPr>
              <a:t>, пирамид</a:t>
            </a:r>
          </a:p>
          <a:p>
            <a:pPr>
              <a:buFont typeface="Wingdings" pitchFamily="2" charset="2"/>
              <a:buChar char="§"/>
            </a:pPr>
            <a:r>
              <a:rPr lang="ru-RU" sz="2200" dirty="0" smtClean="0">
                <a:latin typeface="Palatino Linotype" pitchFamily="18" charset="0"/>
              </a:rPr>
              <a:t> Знать правила самоконтроля</a:t>
            </a:r>
            <a:endParaRPr lang="ru-RU" sz="2200" dirty="0"/>
          </a:p>
        </p:txBody>
      </p:sp>
      <p:pic>
        <p:nvPicPr>
          <p:cNvPr id="5124" name="Picture 4" descr="\\Kuzmin\общая папка\Тренеры\Хабарова И.М\DSC_01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74965" y="544808"/>
            <a:ext cx="2288923" cy="1516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 descr="\\Kuzmin\общая папка\Тренеры\Хабарова И.М\20150123_1839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188640"/>
            <a:ext cx="2448272" cy="1836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25351">
    <p:wheel spokes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\\Kuzmin\общая папка\Тренеры\Хабарова И.М\DSC_02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0849" y="4865288"/>
            <a:ext cx="2941231" cy="1948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\\Kuzmin\общая папка\Тренеры\Хабарова И.М\DSC_01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-27384"/>
            <a:ext cx="3049949" cy="20200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\\Kuzmin\общая папка\Тренеры\Хабарова И.М\DSC_01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0"/>
            <a:ext cx="3090894" cy="20472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 descr="\\Kuzmin\общая папка\Тренеры\Хабарова И.М\DSC_02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692696"/>
            <a:ext cx="2843808" cy="18835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-42664" y="1988840"/>
            <a:ext cx="4038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200" u="sng" dirty="0" smtClean="0">
                <a:latin typeface="Palatino Linotype" pitchFamily="18" charset="0"/>
              </a:rPr>
              <a:t>Задачи</a:t>
            </a:r>
          </a:p>
          <a:p>
            <a:pPr algn="ctr">
              <a:buNone/>
            </a:pPr>
            <a:r>
              <a:rPr lang="ru-RU" sz="2200" u="sng" dirty="0" smtClean="0">
                <a:latin typeface="Palatino Linotype" pitchFamily="18" charset="0"/>
              </a:rPr>
              <a:t> третьего-четвертого года: </a:t>
            </a:r>
          </a:p>
          <a:p>
            <a:pPr>
              <a:buFont typeface="Wingdings" pitchFamily="2" charset="2"/>
              <a:buChar char="§"/>
            </a:pPr>
            <a:r>
              <a:rPr lang="ru-RU" sz="2200" dirty="0" smtClean="0">
                <a:latin typeface="Palatino Linotype" pitchFamily="18" charset="0"/>
              </a:rPr>
              <a:t>Оказание доврачебной помощи, меры профилактики травм </a:t>
            </a:r>
          </a:p>
          <a:p>
            <a:pPr>
              <a:buFont typeface="Wingdings" pitchFamily="2" charset="2"/>
              <a:buChar char="§"/>
            </a:pPr>
            <a:r>
              <a:rPr lang="ru-RU" sz="2200" dirty="0" smtClean="0">
                <a:latin typeface="Palatino Linotype" pitchFamily="18" charset="0"/>
              </a:rPr>
              <a:t>Научить основам построения </a:t>
            </a:r>
            <a:r>
              <a:rPr lang="ru-RU" sz="2200" dirty="0" err="1" smtClean="0">
                <a:latin typeface="Palatino Linotype" pitchFamily="18" charset="0"/>
              </a:rPr>
              <a:t>чир-программ</a:t>
            </a:r>
            <a:r>
              <a:rPr lang="ru-RU" sz="2200" dirty="0" smtClean="0">
                <a:latin typeface="Palatino Linotype" pitchFamily="18" charset="0"/>
              </a:rPr>
              <a:t>, схемам перестроения </a:t>
            </a:r>
          </a:p>
          <a:p>
            <a:pPr>
              <a:buFont typeface="Wingdings" pitchFamily="2" charset="2"/>
              <a:buChar char="§"/>
            </a:pPr>
            <a:r>
              <a:rPr lang="ru-RU" sz="2200" dirty="0" smtClean="0">
                <a:latin typeface="Palatino Linotype" pitchFamily="18" charset="0"/>
              </a:rPr>
              <a:t>Воспитать чувство ответственности </a:t>
            </a:r>
            <a:endParaRPr lang="ru-RU" sz="22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5076056" y="1988840"/>
            <a:ext cx="4038600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200" u="sng" dirty="0" smtClean="0">
                <a:latin typeface="Palatino Linotype" pitchFamily="18" charset="0"/>
              </a:rPr>
              <a:t>Пути реализации : </a:t>
            </a:r>
          </a:p>
          <a:p>
            <a:pPr>
              <a:buFont typeface="Wingdings" pitchFamily="2" charset="2"/>
              <a:buChar char="§"/>
            </a:pPr>
            <a:r>
              <a:rPr lang="ru-RU" sz="2200" dirty="0" smtClean="0">
                <a:latin typeface="Palatino Linotype" pitchFamily="18" charset="0"/>
              </a:rPr>
              <a:t>регулярные тренировки -тестирование </a:t>
            </a:r>
          </a:p>
          <a:p>
            <a:pPr>
              <a:buFont typeface="Wingdings" pitchFamily="2" charset="2"/>
              <a:buChar char="§"/>
            </a:pPr>
            <a:r>
              <a:rPr lang="ru-RU" sz="2200" dirty="0" smtClean="0">
                <a:latin typeface="Palatino Linotype" pitchFamily="18" charset="0"/>
              </a:rPr>
              <a:t>участие в соревнованиях, массовых мероприятиях </a:t>
            </a:r>
          </a:p>
          <a:p>
            <a:pPr algn="ctr">
              <a:buNone/>
            </a:pPr>
            <a:r>
              <a:rPr lang="ru-RU" sz="2200" u="sng" dirty="0" smtClean="0">
                <a:latin typeface="Palatino Linotype" pitchFamily="18" charset="0"/>
              </a:rPr>
              <a:t>Ожидаемый результат: </a:t>
            </a:r>
          </a:p>
          <a:p>
            <a:pPr>
              <a:buFont typeface="Wingdings" pitchFamily="2" charset="2"/>
              <a:buChar char="§"/>
            </a:pPr>
            <a:r>
              <a:rPr lang="ru-RU" sz="2200" dirty="0" smtClean="0">
                <a:latin typeface="Palatino Linotype" pitchFamily="18" charset="0"/>
              </a:rPr>
              <a:t>Знать </a:t>
            </a:r>
            <a:r>
              <a:rPr lang="ru-RU" sz="2200" dirty="0" err="1" smtClean="0">
                <a:latin typeface="Palatino Linotype" pitchFamily="18" charset="0"/>
              </a:rPr>
              <a:t>чир-прыжки</a:t>
            </a:r>
            <a:r>
              <a:rPr lang="ru-RU" sz="2200" dirty="0" smtClean="0">
                <a:latin typeface="Palatino Linotype" pitchFamily="18" charset="0"/>
              </a:rPr>
              <a:t> низкого и высокого уровня, технику их выполнения, страховку </a:t>
            </a:r>
          </a:p>
          <a:p>
            <a:pPr>
              <a:buFont typeface="Wingdings" pitchFamily="2" charset="2"/>
              <a:buChar char="§"/>
            </a:pPr>
            <a:r>
              <a:rPr lang="ru-RU" sz="2200" dirty="0" smtClean="0">
                <a:latin typeface="Palatino Linotype" pitchFamily="18" charset="0"/>
              </a:rPr>
              <a:t>Построение сложных пирамид </a:t>
            </a:r>
          </a:p>
          <a:p>
            <a:pPr>
              <a:buFont typeface="Wingdings" pitchFamily="2" charset="2"/>
              <a:buChar char="§"/>
            </a:pPr>
            <a:r>
              <a:rPr lang="ru-RU" sz="2200" dirty="0" smtClean="0">
                <a:latin typeface="Palatino Linotype" pitchFamily="18" charset="0"/>
              </a:rPr>
              <a:t>Уметь самостоятельно составлять программу</a:t>
            </a:r>
          </a:p>
          <a:p>
            <a:endParaRPr lang="ru-RU" sz="2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25475">
        <p14:flash/>
        <p:sndAc>
          <p:stSnd>
            <p:snd r:embed="rId2" name="chimes.wav"/>
          </p:stSnd>
        </p:sndAc>
      </p:transition>
    </mc:Choice>
    <mc:Fallback>
      <p:transition spd="slow" advTm="25475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\\Kuzmin\общая папка\Тренеры\Хабарова И.М\20141220_1752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1412776"/>
            <a:ext cx="1923678" cy="25649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294" y="404664"/>
            <a:ext cx="8076121" cy="722049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rPr>
              <a:t>Формы и методы </a:t>
            </a:r>
            <a:r>
              <a:rPr lang="ru-RU" sz="2800" dirty="0" smtClean="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rPr>
              <a:t>организации </a:t>
            </a:r>
            <a:r>
              <a:rPr lang="ru-RU" sz="2800" dirty="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rPr>
              <a:t>деятельности </a:t>
            </a:r>
            <a:endParaRPr lang="ru-RU" sz="2800" dirty="0">
              <a:solidFill>
                <a:schemeClr val="tx1"/>
              </a:solidFill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07504" y="1556792"/>
            <a:ext cx="3566160" cy="439248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200" dirty="0">
                <a:latin typeface="Palatino Linotype" pitchFamily="18" charset="0"/>
              </a:rPr>
              <a:t>Групповые занятия,</a:t>
            </a:r>
          </a:p>
          <a:p>
            <a:pPr>
              <a:buFont typeface="Wingdings" pitchFamily="2" charset="2"/>
              <a:buChar char="§"/>
            </a:pPr>
            <a:r>
              <a:rPr lang="ru-RU" sz="2200" dirty="0">
                <a:latin typeface="Palatino Linotype" pitchFamily="18" charset="0"/>
              </a:rPr>
              <a:t>Беседы, сообщения,</a:t>
            </a:r>
          </a:p>
          <a:p>
            <a:pPr>
              <a:buFont typeface="Wingdings" pitchFamily="2" charset="2"/>
              <a:buChar char="§"/>
            </a:pPr>
            <a:r>
              <a:rPr lang="ru-RU" sz="2200" dirty="0">
                <a:latin typeface="Palatino Linotype" pitchFamily="18" charset="0"/>
              </a:rPr>
              <a:t>Посещение массовых мероприятий, соревнований;</a:t>
            </a:r>
          </a:p>
          <a:p>
            <a:pPr>
              <a:buFont typeface="Wingdings" pitchFamily="2" charset="2"/>
              <a:buChar char="§"/>
            </a:pPr>
            <a:r>
              <a:rPr lang="ru-RU" sz="2200" dirty="0">
                <a:latin typeface="Palatino Linotype" pitchFamily="18" charset="0"/>
              </a:rPr>
              <a:t>Просмотр видеоматериалов</a:t>
            </a:r>
          </a:p>
          <a:p>
            <a:pPr>
              <a:buFont typeface="Wingdings" pitchFamily="2" charset="2"/>
              <a:buChar char="§"/>
            </a:pPr>
            <a:r>
              <a:rPr lang="ru-RU" sz="2200" dirty="0">
                <a:latin typeface="Palatino Linotype" pitchFamily="18" charset="0"/>
              </a:rPr>
              <a:t>Участие в соревнованиях, конкурсах, </a:t>
            </a:r>
            <a:endParaRPr lang="ru-RU" sz="2200" dirty="0" smtClean="0">
              <a:latin typeface="Palatino Linotype" pitchFamily="18" charset="0"/>
            </a:endParaRPr>
          </a:p>
          <a:p>
            <a:pPr marL="45720" indent="0">
              <a:buNone/>
            </a:pPr>
            <a:r>
              <a:rPr lang="ru-RU" sz="2200" dirty="0" smtClean="0">
                <a:latin typeface="Palatino Linotype" pitchFamily="18" charset="0"/>
              </a:rPr>
              <a:t>  фестивалях</a:t>
            </a:r>
            <a:endParaRPr lang="ru-RU" sz="2200" dirty="0">
              <a:latin typeface="Palatino Linotype" pitchFamily="18" charset="0"/>
            </a:endParaRPr>
          </a:p>
        </p:txBody>
      </p:sp>
      <p:pic>
        <p:nvPicPr>
          <p:cNvPr id="7170" name="Picture 2" descr="\\Kuzmin\общая папка\Тренеры\Хабарова И.М\20150227_170019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772811"/>
            <a:ext cx="2592288" cy="19442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1" name="Picture 3" descr="\\Kuzmin\общая папка\Тренеры\Хабарова И.М\20150307_1340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1662" y="4772811"/>
            <a:ext cx="2592288" cy="19442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4" name="Picture 6" descr="\\Kuzmin\общая папка\Тренеры\Хабарова И.М\DSC_0227.JPG"/>
          <p:cNvPicPr>
            <a:picLocks noChangeAspect="1" noChangeArrowheads="1"/>
          </p:cNvPicPr>
          <p:nvPr/>
        </p:nvPicPr>
        <p:blipFill>
          <a:blip r:embed="rId6" cstate="print"/>
          <a:srcRect l="23386" r="13282"/>
          <a:stretch>
            <a:fillRect/>
          </a:stretch>
        </p:blipFill>
        <p:spPr bwMode="auto">
          <a:xfrm>
            <a:off x="3491880" y="1700808"/>
            <a:ext cx="1656184" cy="17320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 descr="\\Kuzmin\общая папка\Тренеры\Хабарова И.М\IMG_4021.JPG"/>
          <p:cNvPicPr>
            <a:picLocks noChangeAspect="1" noChangeArrowheads="1"/>
          </p:cNvPicPr>
          <p:nvPr/>
        </p:nvPicPr>
        <p:blipFill rotWithShape="1">
          <a:blip r:embed="rId7" cstate="print"/>
          <a:srcRect t="19235"/>
          <a:stretch/>
        </p:blipFill>
        <p:spPr bwMode="auto">
          <a:xfrm>
            <a:off x="4499992" y="3356992"/>
            <a:ext cx="2987824" cy="16087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5132">
        <p14:doors dir="vert"/>
        <p:sndAc>
          <p:stSnd>
            <p:snd r:embed="rId2" name="chimes.wav"/>
          </p:stSnd>
        </p:sndAc>
      </p:transition>
    </mc:Choice>
    <mc:Fallback>
      <p:transition spd="slow" advTm="15132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20150213_222403.jpg"/>
          <p:cNvPicPr>
            <a:picLocks noChangeAspect="1" noChangeArrowheads="1"/>
          </p:cNvPicPr>
          <p:nvPr/>
        </p:nvPicPr>
        <p:blipFill>
          <a:blip r:embed="rId3" cstate="print"/>
          <a:srcRect l="5195" t="8658" r="6496" b="6496"/>
          <a:stretch>
            <a:fillRect/>
          </a:stretch>
        </p:blipFill>
        <p:spPr bwMode="auto">
          <a:xfrm>
            <a:off x="5436096" y="4297480"/>
            <a:ext cx="3553374" cy="256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 descr="\\Kuzmin\общая папка\Тренеры\Хабарова И.М\IMG_3999.JPG"/>
          <p:cNvPicPr>
            <a:picLocks noChangeAspect="1" noChangeArrowheads="1"/>
          </p:cNvPicPr>
          <p:nvPr/>
        </p:nvPicPr>
        <p:blipFill>
          <a:blip r:embed="rId4" cstate="print"/>
          <a:srcRect t="28240"/>
          <a:stretch>
            <a:fillRect/>
          </a:stretch>
        </p:blipFill>
        <p:spPr bwMode="auto">
          <a:xfrm>
            <a:off x="179512" y="188640"/>
            <a:ext cx="3803116" cy="1819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39952" y="534074"/>
            <a:ext cx="4319488" cy="636488"/>
          </a:xfrm>
        </p:spPr>
        <p:txBody>
          <a:bodyPr>
            <a:noAutofit/>
          </a:bodyPr>
          <a:lstStyle/>
          <a:p>
            <a:r>
              <a:rPr lang="ru-RU" sz="280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</a:rPr>
              <a:t>Ожидаемые результаты</a:t>
            </a:r>
            <a:endParaRPr lang="ru-RU" sz="280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204864"/>
            <a:ext cx="8496944" cy="3960440"/>
          </a:xfrm>
        </p:spPr>
        <p:txBody>
          <a:bodyPr>
            <a:normAutofit fontScale="92500" lnSpcReduction="10000"/>
          </a:bodyPr>
          <a:lstStyle/>
          <a:p>
            <a:pPr marL="228600" indent="-182880">
              <a:buFont typeface="Wingdings" pitchFamily="2" charset="2"/>
              <a:buChar char="§"/>
            </a:pPr>
            <a:r>
              <a:rPr lang="ru-RU" sz="2400" dirty="0">
                <a:latin typeface="Palatino Linotype" pitchFamily="18" charset="0"/>
              </a:rPr>
              <a:t>общая физическая подготовка и начальное развитие всех специальных физических качеств. </a:t>
            </a:r>
          </a:p>
          <a:p>
            <a:pPr marL="228600" indent="-182880">
              <a:buFont typeface="Wingdings" pitchFamily="2" charset="2"/>
              <a:buChar char="§"/>
            </a:pPr>
            <a:r>
              <a:rPr lang="ru-RU" sz="2400" dirty="0">
                <a:latin typeface="Palatino Linotype" pitchFamily="18" charset="0"/>
              </a:rPr>
              <a:t>техническая подготовка </a:t>
            </a:r>
            <a:r>
              <a:rPr lang="ru-RU" sz="2400" dirty="0" err="1">
                <a:latin typeface="Palatino Linotype" pitchFamily="18" charset="0"/>
              </a:rPr>
              <a:t>черлидера</a:t>
            </a:r>
            <a:r>
              <a:rPr lang="ru-RU" sz="2400" dirty="0">
                <a:latin typeface="Palatino Linotype" pitchFamily="18" charset="0"/>
              </a:rPr>
              <a:t> </a:t>
            </a:r>
          </a:p>
          <a:p>
            <a:pPr marL="228600" indent="-182880">
              <a:buFont typeface="Wingdings" pitchFamily="2" charset="2"/>
              <a:buChar char="§"/>
            </a:pPr>
            <a:r>
              <a:rPr lang="ru-RU" sz="2400" dirty="0">
                <a:latin typeface="Palatino Linotype" pitchFamily="18" charset="0"/>
              </a:rPr>
              <a:t>основы культуры здорового образа жизни и гармоничного развития </a:t>
            </a:r>
          </a:p>
          <a:p>
            <a:pPr marL="228600" indent="-182880">
              <a:buFont typeface="Wingdings" pitchFamily="2" charset="2"/>
              <a:buChar char="§"/>
            </a:pPr>
            <a:r>
              <a:rPr lang="ru-RU" sz="2400" dirty="0">
                <a:latin typeface="Palatino Linotype" pitchFamily="18" charset="0"/>
              </a:rPr>
              <a:t>воспитание навыков коллективного творчества и толерантного отношения к </a:t>
            </a:r>
          </a:p>
          <a:p>
            <a:pPr marL="45720"/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smtClean="0">
                <a:latin typeface="Palatino Linotype" pitchFamily="18" charset="0"/>
              </a:rPr>
              <a:t>  участникам </a:t>
            </a:r>
            <a:r>
              <a:rPr lang="ru-RU" sz="2400" dirty="0">
                <a:latin typeface="Palatino Linotype" pitchFamily="18" charset="0"/>
              </a:rPr>
              <a:t>команды, </a:t>
            </a:r>
          </a:p>
          <a:p>
            <a:pPr marL="45720"/>
            <a:r>
              <a:rPr lang="ru-RU" sz="2400" dirty="0" smtClean="0">
                <a:latin typeface="Palatino Linotype" pitchFamily="18" charset="0"/>
              </a:rPr>
              <a:t>   к </a:t>
            </a:r>
            <a:r>
              <a:rPr lang="ru-RU" sz="2400" dirty="0">
                <a:latin typeface="Palatino Linotype" pitchFamily="18" charset="0"/>
              </a:rPr>
              <a:t>сопернику</a:t>
            </a:r>
          </a:p>
          <a:p>
            <a:pPr algn="l"/>
            <a:r>
              <a:rPr lang="ru-RU" sz="2800" dirty="0" smtClean="0">
                <a:ln>
                  <a:noFill/>
                </a:ln>
                <a:solidFill>
                  <a:schemeClr val="tx1"/>
                </a:solidFill>
                <a:latin typeface="Palatino Linotype" pitchFamily="18" charset="0"/>
              </a:rPr>
              <a:t/>
            </a:r>
            <a:br>
              <a:rPr lang="ru-RU" sz="2800" dirty="0" smtClean="0">
                <a:ln>
                  <a:noFill/>
                </a:ln>
                <a:solidFill>
                  <a:schemeClr val="tx1"/>
                </a:solidFill>
                <a:latin typeface="Palatino Linotype" pitchFamily="18" charset="0"/>
              </a:rPr>
            </a:br>
            <a:endParaRPr lang="ru-RU" sz="2400" dirty="0" smtClean="0">
              <a:ln>
                <a:noFill/>
              </a:ln>
              <a:solidFill>
                <a:schemeClr val="tx1"/>
              </a:solidFill>
              <a:latin typeface="Palatino Linotype" pitchFamily="18" charset="0"/>
            </a:endParaRPr>
          </a:p>
          <a:p>
            <a:pPr algn="l"/>
            <a:endParaRPr lang="ru-RU" sz="2800" dirty="0" smtClean="0">
              <a:ln>
                <a:noFill/>
              </a:ln>
              <a:solidFill>
                <a:schemeClr val="tx1"/>
              </a:solidFill>
              <a:latin typeface="Palatino Linotype" pitchFamily="18" charset="0"/>
            </a:endParaRPr>
          </a:p>
          <a:p>
            <a:pPr algn="l"/>
            <a:endParaRPr lang="ru-RU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975" y="5611608"/>
            <a:ext cx="717418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dirty="0" smtClean="0">
                <a:latin typeface="Palatino Linotype" pitchFamily="18" charset="0"/>
              </a:rPr>
              <a:t>Очень важна</a:t>
            </a:r>
          </a:p>
          <a:p>
            <a:r>
              <a:rPr lang="ru-RU" sz="3200" dirty="0" smtClean="0">
                <a:latin typeface="Palatino Linotype" pitchFamily="18" charset="0"/>
              </a:rPr>
              <a:t>мотивация </a:t>
            </a:r>
            <a:r>
              <a:rPr lang="ru-RU" sz="3200" dirty="0" smtClean="0">
                <a:latin typeface="Palatino Linotype" pitchFamily="18" charset="0"/>
              </a:rPr>
              <a:t>для занятий!</a:t>
            </a:r>
            <a:endParaRPr lang="ru-RU" sz="3200" dirty="0">
              <a:latin typeface="Palatino Linotyp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5288">
        <p14:gallery dir="l"/>
        <p:sndAc>
          <p:stSnd>
            <p:snd r:embed="rId2" name="chimes.wav"/>
          </p:stSnd>
        </p:sndAc>
      </p:transition>
    </mc:Choice>
    <mc:Fallback>
      <p:transition spd="slow" advTm="25288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283</TotalTime>
  <Words>379</Words>
  <Application>Microsoft Office PowerPoint</Application>
  <PresentationFormat>Экран (4:3)</PresentationFormat>
  <Paragraphs>75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Перспектива</vt:lpstr>
      <vt:lpstr>ГБОУ ДОД НАО «Ледовый дворец спорта для детей и юношества «ТРУД»</vt:lpstr>
      <vt:lpstr>Значение слова черлидинг: «cheer» – это одобрительное призывное восклицание «lead» - вести, управлять</vt:lpstr>
      <vt:lpstr>Черлидинг - это вид спорта который сочетает в себе элементы шоу и зрелищных видов спорта (спортивные танцы, гимнастика, акробатика), выстроенных в программу по определенным правилам.</vt:lpstr>
      <vt:lpstr>Содержание программы </vt:lpstr>
      <vt:lpstr>Задачи программы и пути реализации:</vt:lpstr>
      <vt:lpstr> </vt:lpstr>
      <vt:lpstr>Презентация PowerPoint</vt:lpstr>
      <vt:lpstr>Формы и методы организации деятельности </vt:lpstr>
      <vt:lpstr>Ожидаемые результаты</vt:lpstr>
      <vt:lpstr> 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ГБОУ ДОД НАО «Ледовый дворец спорта для детей и юношества «ТРУД»</dc:title>
  <dc:creator>Имя</dc:creator>
  <cp:lastModifiedBy>inna</cp:lastModifiedBy>
  <cp:revision>40</cp:revision>
  <dcterms:created xsi:type="dcterms:W3CDTF">2015-04-02T05:03:36Z</dcterms:created>
  <dcterms:modified xsi:type="dcterms:W3CDTF">2015-04-21T18:20:59Z</dcterms:modified>
</cp:coreProperties>
</file>